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Lato" charset="1" panose="020F0502020204030203"/>
      <p:regular r:id="rId18"/>
    </p:embeddedFont>
    <p:embeddedFont>
      <p:font typeface="Lato Bold" charset="1" panose="020F0502020204030203"/>
      <p:regular r:id="rId19"/>
    </p:embeddedFont>
    <p:embeddedFont>
      <p:font typeface="Lato Italics" charset="1" panose="020F0502020204030203"/>
      <p:regular r:id="rId20"/>
    </p:embeddedFont>
    <p:embeddedFont>
      <p:font typeface="Lato Bold Italics" charset="1" panose="020F0502020204030203"/>
      <p:regular r:id="rId21"/>
    </p:embeddedFont>
    <p:embeddedFont>
      <p:font typeface="Lato Thin" charset="1" panose="020F0502020204030203"/>
      <p:regular r:id="rId22"/>
    </p:embeddedFont>
    <p:embeddedFont>
      <p:font typeface="Lato Thin Italics" charset="1" panose="020F0502020204030203"/>
      <p:regular r:id="rId23"/>
    </p:embeddedFont>
    <p:embeddedFont>
      <p:font typeface="Lato Light" charset="1" panose="020F0502020204030203"/>
      <p:regular r:id="rId24"/>
    </p:embeddedFont>
    <p:embeddedFont>
      <p:font typeface="Lato Light Italics" charset="1" panose="020F0502020204030203"/>
      <p:regular r:id="rId25"/>
    </p:embeddedFont>
    <p:embeddedFont>
      <p:font typeface="Lato Heavy" charset="1" panose="020F0502020204030203"/>
      <p:regular r:id="rId26"/>
    </p:embeddedFont>
    <p:embeddedFont>
      <p:font typeface="Lato Heavy Italics" charset="1" panose="020F05020202040302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568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12446" y="0"/>
            <a:ext cx="3774058" cy="3774058"/>
          </a:xfrm>
          <a:custGeom>
            <a:avLst/>
            <a:gdLst/>
            <a:ahLst/>
            <a:cxnLst/>
            <a:rect r="r" b="b" t="t" l="l"/>
            <a:pathLst>
              <a:path h="3774058" w="3774058">
                <a:moveTo>
                  <a:pt x="0" y="0"/>
                </a:moveTo>
                <a:lnTo>
                  <a:pt x="3774058" y="0"/>
                </a:lnTo>
                <a:lnTo>
                  <a:pt x="3774058" y="3774058"/>
                </a:lnTo>
                <a:lnTo>
                  <a:pt x="0" y="377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02342" y="8555128"/>
            <a:ext cx="23942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Lato"/>
              </a:rPr>
              <a:t>13/11/2023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50018" y="4186554"/>
            <a:ext cx="10387965" cy="227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199"/>
              </a:lnSpc>
            </a:pPr>
            <a:r>
              <a:rPr lang="en-US" sz="7999">
                <a:solidFill>
                  <a:srgbClr val="FFFFFF"/>
                </a:solidFill>
                <a:latin typeface="Lato Bold"/>
              </a:rPr>
              <a:t>KAGGLE CHALLENGE </a:t>
            </a:r>
          </a:p>
          <a:p>
            <a:pPr algn="ctr">
              <a:lnSpc>
                <a:spcPts val="685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156180" y="9523957"/>
            <a:ext cx="6460649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ato"/>
              </a:rPr>
              <a:t>82.05 - Análisis Predictivo - Secondo Parcial 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52768" y="9132797"/>
            <a:ext cx="354203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Lato"/>
              </a:rPr>
              <a:t>Thomas SIMON (65931)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93" y="920021"/>
            <a:ext cx="2952071" cy="980088"/>
          </a:xfrm>
          <a:custGeom>
            <a:avLst/>
            <a:gdLst/>
            <a:ahLst/>
            <a:cxnLst/>
            <a:rect r="r" b="b" t="t" l="l"/>
            <a:pathLst>
              <a:path h="980088" w="2952071">
                <a:moveTo>
                  <a:pt x="0" y="0"/>
                </a:moveTo>
                <a:lnTo>
                  <a:pt x="2952071" y="0"/>
                </a:lnTo>
                <a:lnTo>
                  <a:pt x="2952071" y="980087"/>
                </a:lnTo>
                <a:lnTo>
                  <a:pt x="0" y="98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4330" y="3534438"/>
            <a:ext cx="3482273" cy="1343940"/>
          </a:xfrm>
          <a:custGeom>
            <a:avLst/>
            <a:gdLst/>
            <a:ahLst/>
            <a:cxnLst/>
            <a:rect r="r" b="b" t="t" l="l"/>
            <a:pathLst>
              <a:path h="1343940" w="3482273">
                <a:moveTo>
                  <a:pt x="0" y="0"/>
                </a:moveTo>
                <a:lnTo>
                  <a:pt x="3482273" y="0"/>
                </a:lnTo>
                <a:lnTo>
                  <a:pt x="3482273" y="1343939"/>
                </a:lnTo>
                <a:lnTo>
                  <a:pt x="0" y="1343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6919" y="2714319"/>
            <a:ext cx="12395557" cy="3139665"/>
          </a:xfrm>
          <a:custGeom>
            <a:avLst/>
            <a:gdLst/>
            <a:ahLst/>
            <a:cxnLst/>
            <a:rect r="r" b="b" t="t" l="l"/>
            <a:pathLst>
              <a:path h="3139665" w="12395557">
                <a:moveTo>
                  <a:pt x="0" y="0"/>
                </a:moveTo>
                <a:lnTo>
                  <a:pt x="12395556" y="0"/>
                </a:lnTo>
                <a:lnTo>
                  <a:pt x="12395556" y="3139665"/>
                </a:lnTo>
                <a:lnTo>
                  <a:pt x="0" y="3139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758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65727" y="755365"/>
            <a:ext cx="10393573" cy="2078059"/>
            <a:chOff x="0" y="0"/>
            <a:chExt cx="13858097" cy="27707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385809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02568A"/>
                  </a:solidFill>
                  <a:latin typeface="Lato Bold"/>
                </a:rPr>
                <a:t>CONTENT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29912"/>
              <a:ext cx="1385809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55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74330" y="5796834"/>
            <a:ext cx="4345333" cy="233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2"/>
              </a:lnSpc>
            </a:pPr>
            <a:r>
              <a:rPr lang="en-US" sz="2658">
                <a:solidFill>
                  <a:srgbClr val="02568A"/>
                </a:solidFill>
                <a:latin typeface="Lato Bold"/>
              </a:rPr>
              <a:t>Variables : </a:t>
            </a:r>
          </a:p>
          <a:p>
            <a:pPr algn="just">
              <a:lnSpc>
                <a:spcPts val="3722"/>
              </a:lnSpc>
            </a:pPr>
          </a:p>
          <a:p>
            <a:pPr algn="just">
              <a:lnSpc>
                <a:spcPts val="3722"/>
              </a:lnSpc>
            </a:pPr>
            <a:r>
              <a:rPr lang="en-US" sz="2658">
                <a:solidFill>
                  <a:srgbClr val="02568A"/>
                </a:solidFill>
                <a:latin typeface="Lato Bold"/>
              </a:rPr>
              <a:t>- 28 explanatory variables</a:t>
            </a:r>
          </a:p>
          <a:p>
            <a:pPr algn="just">
              <a:lnSpc>
                <a:spcPts val="3722"/>
              </a:lnSpc>
            </a:pPr>
            <a:r>
              <a:rPr lang="en-US" sz="2658">
                <a:solidFill>
                  <a:srgbClr val="02568A"/>
                </a:solidFill>
                <a:latin typeface="Lato Bold"/>
              </a:rPr>
              <a:t>- </a:t>
            </a:r>
            <a:r>
              <a:rPr lang="en-US" sz="2658">
                <a:solidFill>
                  <a:srgbClr val="02568A"/>
                </a:solidFill>
                <a:latin typeface="Lato Bold"/>
              </a:rPr>
              <a:t>1 variable to be explained : ‘averageRating’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689318" y="6028057"/>
            <a:ext cx="11569982" cy="3230243"/>
          </a:xfrm>
          <a:custGeom>
            <a:avLst/>
            <a:gdLst/>
            <a:ahLst/>
            <a:cxnLst/>
            <a:rect r="r" b="b" t="t" l="l"/>
            <a:pathLst>
              <a:path h="3230243" w="11569982">
                <a:moveTo>
                  <a:pt x="0" y="0"/>
                </a:moveTo>
                <a:lnTo>
                  <a:pt x="11569982" y="0"/>
                </a:lnTo>
                <a:lnTo>
                  <a:pt x="11569982" y="3230243"/>
                </a:lnTo>
                <a:lnTo>
                  <a:pt x="0" y="32302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99734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93" y="920021"/>
            <a:ext cx="2952071" cy="980088"/>
          </a:xfrm>
          <a:custGeom>
            <a:avLst/>
            <a:gdLst/>
            <a:ahLst/>
            <a:cxnLst/>
            <a:rect r="r" b="b" t="t" l="l"/>
            <a:pathLst>
              <a:path h="980088" w="2952071">
                <a:moveTo>
                  <a:pt x="0" y="0"/>
                </a:moveTo>
                <a:lnTo>
                  <a:pt x="2952071" y="0"/>
                </a:lnTo>
                <a:lnTo>
                  <a:pt x="2952071" y="980087"/>
                </a:lnTo>
                <a:lnTo>
                  <a:pt x="0" y="98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33423"/>
            <a:ext cx="7407253" cy="5667064"/>
          </a:xfrm>
          <a:custGeom>
            <a:avLst/>
            <a:gdLst/>
            <a:ahLst/>
            <a:cxnLst/>
            <a:rect r="r" b="b" t="t" l="l"/>
            <a:pathLst>
              <a:path h="5667064" w="7407253">
                <a:moveTo>
                  <a:pt x="0" y="0"/>
                </a:moveTo>
                <a:lnTo>
                  <a:pt x="7407253" y="0"/>
                </a:lnTo>
                <a:lnTo>
                  <a:pt x="7407253" y="5667064"/>
                </a:lnTo>
                <a:lnTo>
                  <a:pt x="0" y="566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78824" y="2707326"/>
            <a:ext cx="7558255" cy="5651871"/>
          </a:xfrm>
          <a:custGeom>
            <a:avLst/>
            <a:gdLst/>
            <a:ahLst/>
            <a:cxnLst/>
            <a:rect r="r" b="b" t="t" l="l"/>
            <a:pathLst>
              <a:path h="5651871" w="7558255">
                <a:moveTo>
                  <a:pt x="0" y="0"/>
                </a:moveTo>
                <a:lnTo>
                  <a:pt x="7558255" y="0"/>
                </a:lnTo>
                <a:lnTo>
                  <a:pt x="7558255" y="5651871"/>
                </a:lnTo>
                <a:lnTo>
                  <a:pt x="0" y="5651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865727" y="755365"/>
            <a:ext cx="10393573" cy="2078059"/>
            <a:chOff x="0" y="0"/>
            <a:chExt cx="13858097" cy="277074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385809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02568A"/>
                  </a:solidFill>
                  <a:latin typeface="Lato Bold"/>
                </a:rPr>
                <a:t>CLEANING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029912"/>
              <a:ext cx="1385809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55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93" y="920021"/>
            <a:ext cx="2952071" cy="980088"/>
          </a:xfrm>
          <a:custGeom>
            <a:avLst/>
            <a:gdLst/>
            <a:ahLst/>
            <a:cxnLst/>
            <a:rect r="r" b="b" t="t" l="l"/>
            <a:pathLst>
              <a:path h="980088" w="2952071">
                <a:moveTo>
                  <a:pt x="0" y="0"/>
                </a:moveTo>
                <a:lnTo>
                  <a:pt x="2952071" y="0"/>
                </a:lnTo>
                <a:lnTo>
                  <a:pt x="2952071" y="980087"/>
                </a:lnTo>
                <a:lnTo>
                  <a:pt x="0" y="98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865727" y="755365"/>
            <a:ext cx="10393573" cy="2078059"/>
            <a:chOff x="0" y="0"/>
            <a:chExt cx="13858097" cy="277074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1385809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02568A"/>
                  </a:solidFill>
                  <a:latin typeface="Lato Bold"/>
                </a:rPr>
                <a:t>CLEANING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29912"/>
              <a:ext cx="1385809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55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24777" y="2833423"/>
            <a:ext cx="7044722" cy="6100240"/>
          </a:xfrm>
          <a:custGeom>
            <a:avLst/>
            <a:gdLst/>
            <a:ahLst/>
            <a:cxnLst/>
            <a:rect r="r" b="b" t="t" l="l"/>
            <a:pathLst>
              <a:path h="6100240" w="7044722">
                <a:moveTo>
                  <a:pt x="0" y="0"/>
                </a:moveTo>
                <a:lnTo>
                  <a:pt x="7044722" y="0"/>
                </a:lnTo>
                <a:lnTo>
                  <a:pt x="7044722" y="6100241"/>
                </a:lnTo>
                <a:lnTo>
                  <a:pt x="0" y="6100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39416" y="4125385"/>
            <a:ext cx="9024548" cy="3056833"/>
          </a:xfrm>
          <a:custGeom>
            <a:avLst/>
            <a:gdLst/>
            <a:ahLst/>
            <a:cxnLst/>
            <a:rect r="r" b="b" t="t" l="l"/>
            <a:pathLst>
              <a:path h="3056833" w="9024548">
                <a:moveTo>
                  <a:pt x="0" y="0"/>
                </a:moveTo>
                <a:lnTo>
                  <a:pt x="9024548" y="0"/>
                </a:lnTo>
                <a:lnTo>
                  <a:pt x="9024548" y="3056833"/>
                </a:lnTo>
                <a:lnTo>
                  <a:pt x="0" y="3056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7593" y="920021"/>
            <a:ext cx="2952071" cy="980088"/>
          </a:xfrm>
          <a:custGeom>
            <a:avLst/>
            <a:gdLst/>
            <a:ahLst/>
            <a:cxnLst/>
            <a:rect r="r" b="b" t="t" l="l"/>
            <a:pathLst>
              <a:path h="980088" w="2952071">
                <a:moveTo>
                  <a:pt x="0" y="0"/>
                </a:moveTo>
                <a:lnTo>
                  <a:pt x="2952071" y="0"/>
                </a:lnTo>
                <a:lnTo>
                  <a:pt x="2952071" y="980087"/>
                </a:lnTo>
                <a:lnTo>
                  <a:pt x="0" y="9800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57099" y="3300035"/>
            <a:ext cx="9520463" cy="5652329"/>
          </a:xfrm>
          <a:custGeom>
            <a:avLst/>
            <a:gdLst/>
            <a:ahLst/>
            <a:cxnLst/>
            <a:rect r="r" b="b" t="t" l="l"/>
            <a:pathLst>
              <a:path h="5652329" w="9520463">
                <a:moveTo>
                  <a:pt x="0" y="0"/>
                </a:moveTo>
                <a:lnTo>
                  <a:pt x="9520463" y="0"/>
                </a:lnTo>
                <a:lnTo>
                  <a:pt x="9520463" y="5652329"/>
                </a:lnTo>
                <a:lnTo>
                  <a:pt x="0" y="5652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865727" y="755365"/>
            <a:ext cx="10393573" cy="2078059"/>
            <a:chOff x="0" y="0"/>
            <a:chExt cx="13858097" cy="2770745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"/>
              <a:ext cx="1385809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10800"/>
                </a:lnSpc>
              </a:pPr>
              <a:r>
                <a:rPr lang="en-US" sz="9000">
                  <a:solidFill>
                    <a:srgbClr val="02568A"/>
                  </a:solidFill>
                  <a:latin typeface="Lato Bold"/>
                </a:rPr>
                <a:t>MODELING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29912"/>
              <a:ext cx="13858097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45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25436" y="4406819"/>
            <a:ext cx="7774305" cy="2865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50"/>
              </a:lnSpc>
            </a:pPr>
            <a:r>
              <a:rPr lang="en-US" sz="3500">
                <a:solidFill>
                  <a:srgbClr val="02568A"/>
                </a:solidFill>
                <a:latin typeface="Lato"/>
              </a:rPr>
              <a:t>Choice of the Random Forest Regressor</a:t>
            </a:r>
          </a:p>
          <a:p>
            <a:pPr algn="just">
              <a:lnSpc>
                <a:spcPts val="4550"/>
              </a:lnSpc>
            </a:pP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2568A"/>
                </a:solidFill>
                <a:latin typeface="Lato"/>
              </a:rPr>
              <a:t>Why ?</a:t>
            </a:r>
          </a:p>
          <a:p>
            <a:pPr algn="just" marL="755651" indent="-377825" lvl="1">
              <a:lnSpc>
                <a:spcPts val="4550"/>
              </a:lnSpc>
              <a:buFont typeface="Arial"/>
              <a:buChar char="•"/>
            </a:pPr>
            <a:r>
              <a:rPr lang="en-US" sz="3500">
                <a:solidFill>
                  <a:srgbClr val="02568A"/>
                </a:solidFill>
                <a:latin typeface="Lato"/>
              </a:rPr>
              <a:t>What advantages ?</a:t>
            </a:r>
          </a:p>
          <a:p>
            <a:pPr algn="just" marL="755651" indent="-377825" lvl="1">
              <a:lnSpc>
                <a:spcPts val="455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02568A"/>
                </a:solidFill>
                <a:latin typeface="Lato"/>
              </a:rPr>
              <a:t>What limits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DAFz_AIWfd8</dc:identifier>
  <dcterms:modified xsi:type="dcterms:W3CDTF">2011-08-01T06:04:30Z</dcterms:modified>
  <cp:revision>1</cp:revision>
  <dc:title>ITBA _ Analyse_Pred_Kaggle</dc:title>
</cp:coreProperties>
</file>